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62" r:id="rId5"/>
    <p:sldId id="260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ummary" id="{CD91A92C-18DB-4541-A97F-C502ACB5D88A}">
          <p14:sldIdLst>
            <p14:sldId id="261"/>
          </p14:sldIdLst>
        </p14:section>
        <p14:section name="Introduction" id="{5695C43C-6ACF-42AC-B8C1-E14056FC725E}">
          <p14:sldIdLst>
            <p14:sldId id="256"/>
            <p14:sldId id="257"/>
          </p14:sldIdLst>
        </p14:section>
        <p14:section name="Prototype" id="{7DB3EF62-F221-49A8-9A5B-1C20777A5E00}">
          <p14:sldIdLst>
            <p14:sldId id="262"/>
          </p14:sldIdLst>
        </p14:section>
        <p14:section name="Conclusion" id="{5CFD5398-C2A0-4585-BA91-7FCCDA097C1F}">
          <p14:sldIdLst>
            <p14:sldId id="260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1CA6F-27BC-E979-F106-8D0E1C7C2D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A075C9-8AA7-9458-0911-5B32FE904B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AF62F-570D-E617-5C08-75F39DB3B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A272F-EF1C-BF90-8A43-C03438D75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61F2F-77DC-D061-6BA3-2AE07DDF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54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CD59D-C7D8-999B-0A9C-87A9A18D5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763103-57C0-C9EA-B770-C5F85053F8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6DE8C-C861-F390-738E-94E38757B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1A9F8-E525-3E8F-4197-66707E9F1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31170-402A-755F-22C5-E8FD8BC52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254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A26427-1783-BB31-4D3D-2BFF7DF1E6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E9686-29D3-AC20-AEEF-8E7BFD03E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77427-6A62-9D61-C729-C9C34A2F0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DAD2D-8EB6-2679-9C66-704450119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0C106-4001-F72C-6AFB-D3020AAE2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04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7B106-2738-12A8-B0EA-6E8B63C37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21C4C-3475-185C-2487-CCD96900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3D5F1-47C9-D038-79EE-85F0370B9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ECA29-46F0-5739-03FC-7C6FD470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D461A-63DB-72A0-8C78-34E957BF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417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D0F1A-6B23-3CE2-E8ED-391C2CE80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EF3256-A3B4-8BD9-7976-9DE216D0B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CAD18-2248-F89B-DE7C-3A8F8710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69279-7397-FED8-1212-4C83CBF6B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713F2-A2F5-EEFD-E0E1-42BB26F5D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719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22703-D74E-2501-DC05-33B25CE6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BB21D-0853-E563-225B-002F6EAD3E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52832-3FD6-44C6-DCCA-E958A73CA7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AF277-009B-67F0-EFE5-4EB9B3C70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E3DF8B-D31D-FC48-2B49-C46795814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FEE88-0BA7-2399-58B0-BCA5A5B6C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34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4468D-7122-86D4-50A7-D49BBAA6E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5D3C43-0A4B-BB15-CCC6-B64D87C77C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0C715-EA5C-224E-3759-484B625BE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EF251C-DB1A-21F1-B278-AACA97EE41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90482E-6369-1E96-4213-D1E8199D2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0ECCDF-F91B-9A95-1AA1-97BB79333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9BD2DD-FAFA-A614-0AE8-C92D2064A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9567E2-7627-7457-BC2F-8BFBD072D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14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4F9DA-4100-9F93-C13C-88196BD92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0F508C-7815-DC1A-AF7A-FAFB244A2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44EF34-03E8-11E4-8A96-128BF1515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51F23-A6A1-F72C-6FB6-367398E3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8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7ADAC0-C45D-BBAE-E7DF-ADEED91CF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13848E-9548-7343-BBCE-5E0DB01F7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9E3C4F-3403-370D-BB74-23D2EF200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00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BB5F3-A9AA-86C8-BD99-7EC57DCCE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D4ACA-1E17-A2F0-5DED-CF74A4CEB0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B2B484-8E7C-EDB9-6A15-E9A78C8ABE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CEF43F-5184-9934-5B3C-E5A038901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1DC7DA-1C22-BA24-4FAC-EB9DC31A8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C3A36-72E9-61BB-46EB-EFFA3DCB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81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844E8-DBE7-1AC6-D781-99CB6CE5B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CCCDCD-5B90-0232-E74F-E16C988270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2CF0C3-4F4B-0285-0024-4457AE565D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8099A4-F7D4-1A38-6926-354A8D27B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A8181-02D9-ADA1-E5B7-9FA50AAE6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4206C-3E7B-A025-0FFA-EE8A7BABE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58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2303E7-43C4-A0AF-0DB3-2DC2CC6EA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59966E-04BE-F4C4-A291-75C9B2C9A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74D7C-ABD2-BA97-D722-3A20E34283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E49A5-6509-411B-BB66-0F8E34CAB9D2}" type="datetimeFigureOut">
              <a:rPr lang="en-US" smtClean="0"/>
              <a:t>4/3/2023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9132F-CA91-E2E3-8A76-F30D90718D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B53F8-B08E-328D-F972-75D7D6A01C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6DC96-D102-4445-B64F-79EB1811C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005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slide" Target="slide5.xml"/><Relationship Id="rId1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slide" Target="slide3.xml"/><Relationship Id="rId12" Type="http://schemas.openxmlformats.org/officeDocument/2006/relationships/image" Target="../media/image5.png"/><Relationship Id="rId17" Type="http://schemas.openxmlformats.org/officeDocument/2006/relationships/image" Target="../media/image60.png"/><Relationship Id="rId2" Type="http://schemas.openxmlformats.org/officeDocument/2006/relationships/image" Target="../media/image1.png"/><Relationship Id="rId16" Type="http://schemas.openxmlformats.org/officeDocument/2006/relationships/slide" Target="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40.png"/><Relationship Id="rId5" Type="http://schemas.openxmlformats.org/officeDocument/2006/relationships/image" Target="../media/image20.png"/><Relationship Id="rId15" Type="http://schemas.openxmlformats.org/officeDocument/2006/relationships/image" Target="../media/image6.png"/><Relationship Id="rId10" Type="http://schemas.openxmlformats.org/officeDocument/2006/relationships/slide" Target="slide4.xml"/><Relationship Id="rId4" Type="http://schemas.openxmlformats.org/officeDocument/2006/relationships/slide" Target="slide2.xml"/><Relationship Id="rId9" Type="http://schemas.openxmlformats.org/officeDocument/2006/relationships/image" Target="../media/image4.png"/><Relationship Id="rId14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ctworks.org/stop-innovation-madness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profslusos.blogspot.com/2013/09/periodo-probatorio-parte-ii.html" TargetMode="External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r.wikipedia.org/wiki/Minnet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1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0B052C7-1458-927D-C504-4AA938EB1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1189"/>
            <a:ext cx="12192000" cy="5322276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" name="Slide Zoom 1">
                <a:extLst>
                  <a:ext uri="{FF2B5EF4-FFF2-40B4-BE49-F238E27FC236}">
                    <a16:creationId xmlns:a16="http://schemas.microsoft.com/office/drawing/2014/main" id="{FBCE062E-ED06-4733-7401-118D9878AC0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55309205"/>
                  </p:ext>
                </p:extLst>
              </p:nvPr>
            </p:nvGraphicFramePr>
            <p:xfrm>
              <a:off x="3899048" y="5588116"/>
              <a:ext cx="1682271" cy="952952"/>
            </p:xfrm>
            <a:graphic>
              <a:graphicData uri="http://schemas.microsoft.com/office/powerpoint/2016/slidezoom">
                <pslz:sldZm>
                  <pslz:sldZmObj sldId="256" cId="694045059">
                    <pslz:zmPr id="{EB42F6D4-0CDB-478F-ADBA-F9EA4FE954ED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682271" cy="952952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" name="Slide Zoom 1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FBCE062E-ED06-4733-7401-118D9878AC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99048" y="5588116"/>
                <a:ext cx="1682271" cy="952952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21633912-6BFF-D348-3780-B80E17EEB1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44774537"/>
                  </p:ext>
                </p:extLst>
              </p:nvPr>
            </p:nvGraphicFramePr>
            <p:xfrm>
              <a:off x="7499081" y="5472065"/>
              <a:ext cx="1782396" cy="1009670"/>
            </p:xfrm>
            <a:graphic>
              <a:graphicData uri="http://schemas.microsoft.com/office/powerpoint/2016/slidezoom">
                <pslz:sldZm>
                  <pslz:sldZmObj sldId="257" cId="1942216110">
                    <pslz:zmPr id="{1637229E-6420-41D3-9BF0-B0AE6039F0E0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82396" cy="100967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Slide Zoom 2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21633912-6BFF-D348-3780-B80E17EEB1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499081" y="5472065"/>
                <a:ext cx="1782396" cy="1009670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C2F685CB-27ED-3D9B-7903-C0F7CC73E2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92298647"/>
                  </p:ext>
                </p:extLst>
              </p:nvPr>
            </p:nvGraphicFramePr>
            <p:xfrm>
              <a:off x="2034078" y="5537677"/>
              <a:ext cx="1782396" cy="1009669"/>
            </p:xfrm>
            <a:graphic>
              <a:graphicData uri="http://schemas.microsoft.com/office/powerpoint/2016/slidezoom">
                <pslz:sldZm>
                  <pslz:sldZmObj sldId="262" cId="4109393663">
                    <pslz:zmPr id="{DA91E40D-C732-46C5-B533-83477C5DC644}" returnToParent="0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82396" cy="1009669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Slide Zoom 4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C2F685CB-27ED-3D9B-7903-C0F7CC73E2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34078" y="5537677"/>
                <a:ext cx="1782396" cy="1009669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5319D9BA-BFFE-B786-6661-A113133A7A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2891333"/>
                  </p:ext>
                </p:extLst>
              </p:nvPr>
            </p:nvGraphicFramePr>
            <p:xfrm>
              <a:off x="5663893" y="5546113"/>
              <a:ext cx="1752614" cy="992799"/>
            </p:xfrm>
            <a:graphic>
              <a:graphicData uri="http://schemas.microsoft.com/office/powerpoint/2016/slidezoom">
                <pslz:sldZm>
                  <pslz:sldZmObj sldId="260" cId="1600217447">
                    <pslz:zmPr id="{3AD7D8C6-EEE5-4A54-9E6E-9C03E2B84C0B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52614" cy="992799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5319D9BA-BFFE-B786-6661-A113133A7A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663893" y="5546113"/>
                <a:ext cx="1752614" cy="992799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1BE9EBD6-4C36-12F6-18DD-2A677550AF7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66405114"/>
                  </p:ext>
                </p:extLst>
              </p:nvPr>
            </p:nvGraphicFramePr>
            <p:xfrm>
              <a:off x="9293428" y="5443102"/>
              <a:ext cx="1986291" cy="1117289"/>
            </p:xfrm>
            <a:graphic>
              <a:graphicData uri="http://schemas.microsoft.com/office/powerpoint/2016/slidezoom">
                <pslz:sldZm>
                  <pslz:sldZmObj sldId="263" cId="3814071585">
                    <pslz:zmPr id="{B3F1AEE8-F756-45A9-9238-82F928C4322F}" returnToParent="0" transitionDur="1000">
                      <p166:blipFill xmlns:p166="http://schemas.microsoft.com/office/powerpoint/2016/6/main">
                        <a:blip r:embed="rId1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986291" cy="1117289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hlinkClick r:id="rId16" action="ppaction://hlinksldjump"/>
                <a:extLst>
                  <a:ext uri="{FF2B5EF4-FFF2-40B4-BE49-F238E27FC236}">
                    <a16:creationId xmlns:a16="http://schemas.microsoft.com/office/drawing/2014/main" id="{1BE9EBD6-4C36-12F6-18DD-2A677550AF7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293428" y="5443102"/>
                <a:ext cx="1986291" cy="1117289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47C9E3E2-DA44-ABC9-0612-A3A9676EF3AF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967" y="6230752"/>
            <a:ext cx="2002975" cy="75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438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5421C-8E58-CF22-8A4B-268F79B0E1B2}"/>
              </a:ext>
            </a:extLst>
          </p:cNvPr>
          <p:cNvSpPr txBox="1"/>
          <p:nvPr/>
        </p:nvSpPr>
        <p:spPr>
          <a:xfrm>
            <a:off x="379595" y="2807296"/>
            <a:ext cx="638441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dirty="0"/>
              <a:t>Design thinking is fundamentally based on developing compassion for consumers.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dirty="0"/>
              <a:t>To get started, it is important to understand whom you are trying to solve the problem for and what the problem is.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dirty="0"/>
              <a:t>Observation, ideation, prototyping, and testing make up the main stages of the creative and analytical technique known as "design thinking".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dirty="0"/>
              <a:t>Our challenge is to provide job aspirants with the best achievable experience in the digital age.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dirty="0"/>
              <a:t>To sense applicants' job search experiences and develop empathy for them, we conducted a sequence of semi-structured interviews.</a:t>
            </a:r>
          </a:p>
        </p:txBody>
      </p:sp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90980F57-48FD-4C4D-F72F-106AE7A2D1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967" y="6230752"/>
            <a:ext cx="2002975" cy="75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045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imeline&#10;&#10;Description automatically generated">
            <a:extLst>
              <a:ext uri="{FF2B5EF4-FFF2-40B4-BE49-F238E27FC236}">
                <a16:creationId xmlns:a16="http://schemas.microsoft.com/office/drawing/2014/main" id="{372B578D-A50B-DCD3-AEB6-47CF2C3E6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11203" y="1420171"/>
            <a:ext cx="8580797" cy="5430035"/>
          </a:xfrm>
          <a:prstGeom prst="rect">
            <a:avLst/>
          </a:prstGeom>
        </p:spPr>
      </p:pic>
      <p:pic>
        <p:nvPicPr>
          <p:cNvPr id="5" name="Picture 4" descr="A picture containing text, sign, red&#10;&#10;Description automatically generated">
            <a:extLst>
              <a:ext uri="{FF2B5EF4-FFF2-40B4-BE49-F238E27FC236}">
                <a16:creationId xmlns:a16="http://schemas.microsoft.com/office/drawing/2014/main" id="{1142CF8B-B96C-83E9-1B08-3778FF6CA1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440800" y="4262728"/>
            <a:ext cx="2352989" cy="23529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0B7E72-7DF5-0FC6-4E60-53BCF75FB2DF}"/>
              </a:ext>
            </a:extLst>
          </p:cNvPr>
          <p:cNvSpPr txBox="1"/>
          <p:nvPr/>
        </p:nvSpPr>
        <p:spPr>
          <a:xfrm>
            <a:off x="2350917" y="6221961"/>
            <a:ext cx="2566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What do we offer?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C884FC-F364-683D-B053-B6C4E1589232}"/>
              </a:ext>
            </a:extLst>
          </p:cNvPr>
          <p:cNvSpPr txBox="1"/>
          <p:nvPr/>
        </p:nvSpPr>
        <p:spPr>
          <a:xfrm>
            <a:off x="351673" y="1078734"/>
            <a:ext cx="909425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sz="2400" b="1" dirty="0"/>
              <a:t>Unique and effective ideas to help facilitate professional development </a:t>
            </a:r>
          </a:p>
          <a:p>
            <a:pPr rtl="0"/>
            <a:r>
              <a:rPr lang="en-US" sz="2400" b="1" dirty="0"/>
              <a:t>that can help enhance your career</a:t>
            </a:r>
          </a:p>
          <a:p>
            <a:pPr rtl="0"/>
            <a:r>
              <a:rPr lang="en-US" sz="2000" b="1" dirty="0"/>
              <a:t> </a:t>
            </a:r>
          </a:p>
          <a:p>
            <a:pPr rtl="0"/>
            <a:r>
              <a:rPr lang="en-US" sz="2000" dirty="0"/>
              <a:t>• Seeking out a mentor</a:t>
            </a:r>
            <a:br>
              <a:rPr lang="en-US" sz="2000" dirty="0"/>
            </a:br>
            <a:r>
              <a:rPr lang="en-US" sz="2000" dirty="0"/>
              <a:t>• Learning a New Skill</a:t>
            </a:r>
            <a:br>
              <a:rPr lang="en-US" sz="2000" dirty="0"/>
            </a:br>
            <a:r>
              <a:rPr lang="en-US" sz="2000" dirty="0"/>
              <a:t>• Networking</a:t>
            </a:r>
            <a:br>
              <a:rPr lang="en-US" sz="2000" dirty="0"/>
            </a:br>
            <a:r>
              <a:rPr lang="en-US" sz="2000" dirty="0"/>
              <a:t>• Attending Conferences</a:t>
            </a:r>
            <a:br>
              <a:rPr lang="en-US" sz="2000" dirty="0"/>
            </a:br>
            <a:r>
              <a:rPr lang="en-US" sz="2000" dirty="0"/>
              <a:t>• Reading Industry News</a:t>
            </a:r>
            <a:br>
              <a:rPr lang="en-US" sz="2000" dirty="0"/>
            </a:br>
            <a:r>
              <a:rPr lang="en-US" sz="2000" dirty="0"/>
              <a:t>• Getting Certified</a:t>
            </a:r>
            <a:br>
              <a:rPr lang="en-US" sz="2000" dirty="0"/>
            </a:br>
            <a:r>
              <a:rPr lang="en-US" sz="2000" dirty="0"/>
              <a:t>• Presenting Your Work</a:t>
            </a:r>
            <a:br>
              <a:rPr lang="en-US" sz="2000" dirty="0"/>
            </a:br>
            <a:r>
              <a:rPr lang="en-US" sz="2000" dirty="0"/>
              <a:t>• Volunteering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590808-D4CA-D971-8AAC-32FB52B6C7F3}"/>
              </a:ext>
            </a:extLst>
          </p:cNvPr>
          <p:cNvSpPr txBox="1"/>
          <p:nvPr/>
        </p:nvSpPr>
        <p:spPr>
          <a:xfrm>
            <a:off x="1956058" y="156768"/>
            <a:ext cx="8279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Job Winners - making the </a:t>
            </a:r>
            <a:r>
              <a:rPr lang="en-US" sz="3200" b="1" dirty="0">
                <a:solidFill>
                  <a:srgbClr val="FF0000"/>
                </a:solidFill>
              </a:rPr>
              <a:t>Connection</a:t>
            </a:r>
            <a:r>
              <a:rPr lang="en-US" sz="3200" b="1" dirty="0"/>
              <a:t> a reality</a:t>
            </a:r>
          </a:p>
        </p:txBody>
      </p:sp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B16EE966-6090-0F09-CB84-2BCFB25559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1665" y="6221421"/>
            <a:ext cx="2002975" cy="75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216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D80FDE0-B240-32AF-133C-BA8F7E96C141}"/>
              </a:ext>
            </a:extLst>
          </p:cNvPr>
          <p:cNvSpPr txBox="1"/>
          <p:nvPr/>
        </p:nvSpPr>
        <p:spPr>
          <a:xfrm>
            <a:off x="4129964" y="30624"/>
            <a:ext cx="40364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Services</a:t>
            </a:r>
            <a:r>
              <a:rPr lang="en-US" sz="3200" dirty="0"/>
              <a:t> </a:t>
            </a:r>
            <a:r>
              <a:rPr lang="en-US" sz="4000" b="1" dirty="0"/>
              <a:t>we</a:t>
            </a:r>
            <a:r>
              <a:rPr lang="en-US" sz="3200" dirty="0"/>
              <a:t> </a:t>
            </a:r>
            <a:r>
              <a:rPr lang="en-US" sz="4000" b="1" dirty="0"/>
              <a:t>Offer</a:t>
            </a:r>
          </a:p>
        </p:txBody>
      </p:sp>
      <p:pic>
        <p:nvPicPr>
          <p:cNvPr id="11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0EAE891-3E08-2C04-78F0-E62CBB401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2445" y="720310"/>
            <a:ext cx="4813714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9D99985-34DD-7241-DEA6-9E15876A3E28}"/>
              </a:ext>
            </a:extLst>
          </p:cNvPr>
          <p:cNvSpPr/>
          <p:nvPr/>
        </p:nvSpPr>
        <p:spPr>
          <a:xfrm>
            <a:off x="8645840" y="3930152"/>
            <a:ext cx="2255399" cy="2610726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" name="Rectangl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579F0B3-3461-F360-018D-88D00820CD08}"/>
              </a:ext>
            </a:extLst>
          </p:cNvPr>
          <p:cNvSpPr/>
          <p:nvPr/>
        </p:nvSpPr>
        <p:spPr>
          <a:xfrm>
            <a:off x="8752379" y="4030422"/>
            <a:ext cx="2029859" cy="1634247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6000" r="-16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A14A1A9-A475-23D4-FB65-AA5E139D420C}"/>
              </a:ext>
            </a:extLst>
          </p:cNvPr>
          <p:cNvGrpSpPr/>
          <p:nvPr/>
        </p:nvGrpSpPr>
        <p:grpSpPr>
          <a:xfrm>
            <a:off x="8752379" y="5659818"/>
            <a:ext cx="2029859" cy="678841"/>
            <a:chOff x="110144" y="1865312"/>
            <a:chExt cx="1917671" cy="67682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847EF31-9480-C41A-2E09-593D27741DC0}"/>
                </a:ext>
              </a:extLst>
            </p:cNvPr>
            <p:cNvSpPr/>
            <p:nvPr/>
          </p:nvSpPr>
          <p:spPr>
            <a:xfrm>
              <a:off x="110144" y="1865312"/>
              <a:ext cx="1917671" cy="67682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0708C4-17B0-5642-08B7-4ED8DBC18509}"/>
                </a:ext>
              </a:extLst>
            </p:cNvPr>
            <p:cNvSpPr txBox="1"/>
            <p:nvPr/>
          </p:nvSpPr>
          <p:spPr>
            <a:xfrm>
              <a:off x="110144" y="1865312"/>
              <a:ext cx="1917671" cy="6768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Salary Calculator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86196318-005E-FD66-D2E2-ACF1747BB8B1}"/>
              </a:ext>
            </a:extLst>
          </p:cNvPr>
          <p:cNvSpPr/>
          <p:nvPr/>
        </p:nvSpPr>
        <p:spPr>
          <a:xfrm>
            <a:off x="5978351" y="3919301"/>
            <a:ext cx="2361346" cy="2621577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5386D1-EFBB-BADC-0C31-0E682ED63D98}"/>
              </a:ext>
            </a:extLst>
          </p:cNvPr>
          <p:cNvSpPr/>
          <p:nvPr/>
        </p:nvSpPr>
        <p:spPr>
          <a:xfrm>
            <a:off x="6096418" y="4016139"/>
            <a:ext cx="2125212" cy="1800256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1000" r="-21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2C84E09-FF07-6317-AE34-F8571F63F998}"/>
              </a:ext>
            </a:extLst>
          </p:cNvPr>
          <p:cNvGrpSpPr/>
          <p:nvPr/>
        </p:nvGrpSpPr>
        <p:grpSpPr>
          <a:xfrm>
            <a:off x="6096418" y="5821876"/>
            <a:ext cx="2125212" cy="747799"/>
            <a:chOff x="1254635" y="1902576"/>
            <a:chExt cx="2125212" cy="75007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C951727-ED93-4222-6AB9-96E6BEC0708A}"/>
                </a:ext>
              </a:extLst>
            </p:cNvPr>
            <p:cNvSpPr/>
            <p:nvPr/>
          </p:nvSpPr>
          <p:spPr>
            <a:xfrm>
              <a:off x="1254635" y="1902576"/>
              <a:ext cx="2125212" cy="750074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3DD78BA-37EF-8D09-D0E6-326CB1953685}"/>
                </a:ext>
              </a:extLst>
            </p:cNvPr>
            <p:cNvSpPr txBox="1"/>
            <p:nvPr/>
          </p:nvSpPr>
          <p:spPr>
            <a:xfrm>
              <a:off x="1254635" y="1902576"/>
              <a:ext cx="2125212" cy="75007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Resume Generator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689C2EA1-C7AA-07C6-0C1B-024364C4E1AD}"/>
              </a:ext>
            </a:extLst>
          </p:cNvPr>
          <p:cNvSpPr/>
          <p:nvPr/>
        </p:nvSpPr>
        <p:spPr>
          <a:xfrm>
            <a:off x="3455979" y="3919301"/>
            <a:ext cx="2262261" cy="2621577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ADBC83B-79E3-7B58-5367-14B84133B8B1}"/>
              </a:ext>
            </a:extLst>
          </p:cNvPr>
          <p:cNvSpPr/>
          <p:nvPr/>
        </p:nvSpPr>
        <p:spPr>
          <a:xfrm>
            <a:off x="3580771" y="4030423"/>
            <a:ext cx="2012679" cy="1705465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3000" r="-2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E35FDC3-D3D9-9110-FF6E-A2070537A687}"/>
              </a:ext>
            </a:extLst>
          </p:cNvPr>
          <p:cNvGrpSpPr/>
          <p:nvPr/>
        </p:nvGrpSpPr>
        <p:grpSpPr>
          <a:xfrm>
            <a:off x="3580771" y="5836158"/>
            <a:ext cx="2125212" cy="750074"/>
            <a:chOff x="3020132" y="1916857"/>
            <a:chExt cx="2125212" cy="75007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51B2A9A-04D6-247B-A77D-3CA3111F64B0}"/>
                </a:ext>
              </a:extLst>
            </p:cNvPr>
            <p:cNvSpPr/>
            <p:nvPr/>
          </p:nvSpPr>
          <p:spPr>
            <a:xfrm>
              <a:off x="3020132" y="1916857"/>
              <a:ext cx="2125212" cy="750074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538ADB-BE40-21CD-B549-BF606D6B2336}"/>
                </a:ext>
              </a:extLst>
            </p:cNvPr>
            <p:cNvSpPr txBox="1"/>
            <p:nvPr/>
          </p:nvSpPr>
          <p:spPr>
            <a:xfrm>
              <a:off x="3020132" y="1916857"/>
              <a:ext cx="2125212" cy="75007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/>
                <a:t>Job Finding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AD3BC96C-6BEF-598F-7448-777505FAF700}"/>
              </a:ext>
            </a:extLst>
          </p:cNvPr>
          <p:cNvSpPr/>
          <p:nvPr/>
        </p:nvSpPr>
        <p:spPr>
          <a:xfrm>
            <a:off x="873054" y="3919301"/>
            <a:ext cx="2361346" cy="2621577"/>
          </a:xfrm>
          <a:prstGeom prst="rect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D4E41E-BC66-528B-E100-7BCBB087EAAB}"/>
              </a:ext>
            </a:extLst>
          </p:cNvPr>
          <p:cNvSpPr/>
          <p:nvPr/>
        </p:nvSpPr>
        <p:spPr>
          <a:xfrm>
            <a:off x="991121" y="4030423"/>
            <a:ext cx="2125212" cy="1805735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3000" r="-2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1740877-DB7E-619A-F8B4-3083355DC715}"/>
              </a:ext>
            </a:extLst>
          </p:cNvPr>
          <p:cNvGrpSpPr/>
          <p:nvPr/>
        </p:nvGrpSpPr>
        <p:grpSpPr>
          <a:xfrm>
            <a:off x="991121" y="5836158"/>
            <a:ext cx="2125212" cy="750074"/>
            <a:chOff x="4785629" y="1916857"/>
            <a:chExt cx="2125212" cy="75007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7DCAD26-4CD8-806B-364F-5F88E96A4F1E}"/>
                </a:ext>
              </a:extLst>
            </p:cNvPr>
            <p:cNvSpPr/>
            <p:nvPr/>
          </p:nvSpPr>
          <p:spPr>
            <a:xfrm>
              <a:off x="4785629" y="1916857"/>
              <a:ext cx="2125212" cy="750074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912AE2E-BAB2-136C-73F3-C7BCAF2895D5}"/>
                </a:ext>
              </a:extLst>
            </p:cNvPr>
            <p:cNvSpPr txBox="1"/>
            <p:nvPr/>
          </p:nvSpPr>
          <p:spPr>
            <a:xfrm>
              <a:off x="4785629" y="1916857"/>
              <a:ext cx="2125212" cy="75007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/>
                <a:t>Interview prep</a:t>
              </a:r>
            </a:p>
          </p:txBody>
        </p:sp>
      </p:grp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911CDDDA-5ED2-60B1-02DD-9A75EB15E6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1665" y="-141342"/>
            <a:ext cx="2002975" cy="75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393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53" name="Group 6152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6154" name="Rectangle 615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60" name="Rectangle 615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62" name="Rectangle 615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1ADC02-E2BC-383E-1FFE-08D1CCD15700}"/>
              </a:ext>
            </a:extLst>
          </p:cNvPr>
          <p:cNvSpPr txBox="1"/>
          <p:nvPr/>
        </p:nvSpPr>
        <p:spPr>
          <a:xfrm>
            <a:off x="590719" y="2201115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The Job Market is Competitive -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How to Differentiate Yourself and Land Your Ideal Position.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Creating an irresistible Customer Value Proposition -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Think outside the box.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The job market can be 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difficult</a:t>
            </a:r>
            <a:r>
              <a:rPr lang="en-US" dirty="0"/>
              <a:t> and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complicated</a:t>
            </a:r>
            <a:r>
              <a:rPr lang="en-US" dirty="0"/>
              <a:t> landscape to traverse.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Do your homework - research your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potential employer </a:t>
            </a:r>
            <a:r>
              <a:rPr lang="en-US" dirty="0"/>
              <a:t>to get an in-depth understanding of their organization.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Network - Leveraging your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networking</a:t>
            </a:r>
            <a:r>
              <a:rPr lang="en-US" dirty="0"/>
              <a:t> and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engagement</a:t>
            </a:r>
            <a:r>
              <a:rPr lang="en-US" dirty="0"/>
              <a:t> opportunities to get your foot in the door.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Showcase Your Value - You will be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one step closer </a:t>
            </a:r>
            <a:r>
              <a:rPr lang="en-US" dirty="0"/>
              <a:t>to landing your ideal position.</a:t>
            </a:r>
          </a:p>
          <a:p>
            <a:pPr fontAlgn="base"/>
            <a:r>
              <a:rPr lang="en-US" dirty="0"/>
              <a:t>​</a:t>
            </a:r>
          </a:p>
          <a:p>
            <a:pPr fontAlgn="base"/>
            <a:r>
              <a:rPr lang="en-US" dirty="0"/>
              <a:t>​</a:t>
            </a:r>
          </a:p>
          <a:p>
            <a:pPr fontAlgn="base"/>
            <a:r>
              <a:rPr lang="en-US" dirty="0"/>
              <a:t>💭 Next Steps - Think about ​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Scope</a:t>
            </a:r>
            <a:r>
              <a:rPr lang="en-US" dirty="0"/>
              <a:t> (implementations &amp; deliverables)​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Budget</a:t>
            </a:r>
            <a:r>
              <a:rPr lang="en-US" dirty="0"/>
              <a:t> (expenses &amp; revenue)​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Sustainability</a:t>
            </a:r>
            <a:r>
              <a:rPr lang="en-US" dirty="0"/>
              <a:t> (progress measures &amp; life cycle)</a:t>
            </a:r>
          </a:p>
          <a:p>
            <a:pPr fontAlgn="base"/>
            <a:r>
              <a:rPr lang="en-US" dirty="0">
                <a:solidFill>
                  <a:srgbClr val="FF0000"/>
                </a:solidFill>
              </a:rPr>
              <a:t>Global</a:t>
            </a:r>
            <a:r>
              <a:rPr lang="en-US" dirty="0"/>
              <a:t> (find </a:t>
            </a:r>
            <a:r>
              <a:rPr lang="en-GB" dirty="0"/>
              <a:t>opportunities worldwide</a:t>
            </a:r>
            <a:r>
              <a:rPr lang="en-US" dirty="0"/>
              <a:t>)</a:t>
            </a:r>
          </a:p>
        </p:txBody>
      </p:sp>
      <p:sp>
        <p:nvSpPr>
          <p:cNvPr id="6159" name="Rectangle 6158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61" name="Rectangle 616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image">
            <a:extLst>
              <a:ext uri="{FF2B5EF4-FFF2-40B4-BE49-F238E27FC236}">
                <a16:creationId xmlns:a16="http://schemas.microsoft.com/office/drawing/2014/main" id="{F9F11813-1CB8-6953-3DD0-CBDE1BB80C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46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5C6119-3A82-8958-2208-747D85E47646}"/>
              </a:ext>
            </a:extLst>
          </p:cNvPr>
          <p:cNvSpPr txBox="1"/>
          <p:nvPr/>
        </p:nvSpPr>
        <p:spPr>
          <a:xfrm>
            <a:off x="496823" y="1080276"/>
            <a:ext cx="25569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Conclusion</a:t>
            </a:r>
          </a:p>
        </p:txBody>
      </p:sp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AED2E7E7-2784-645F-43B4-0F67FF4AF0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967" y="6230752"/>
            <a:ext cx="2002975" cy="75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21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">
            <a:extLst>
              <a:ext uri="{FF2B5EF4-FFF2-40B4-BE49-F238E27FC236}">
                <a16:creationId xmlns:a16="http://schemas.microsoft.com/office/drawing/2014/main" id="{F5F6F7E3-1FD1-91F1-8693-864A94F5E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353010" y="942975"/>
            <a:ext cx="9210675" cy="4972050"/>
          </a:xfrm>
          <a:prstGeom prst="rect">
            <a:avLst/>
          </a:prstGeom>
        </p:spPr>
      </p:pic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13A6A3F6-6109-E5FC-FF34-6C811E5949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967" y="6230752"/>
            <a:ext cx="2002975" cy="7572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007714-871D-9937-6D60-5C76D0C45C03}"/>
              </a:ext>
            </a:extLst>
          </p:cNvPr>
          <p:cNvSpPr txBox="1"/>
          <p:nvPr/>
        </p:nvSpPr>
        <p:spPr>
          <a:xfrm>
            <a:off x="8229601" y="6030697"/>
            <a:ext cx="3605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any questions you may have ???</a:t>
            </a:r>
          </a:p>
        </p:txBody>
      </p:sp>
    </p:spTree>
    <p:extLst>
      <p:ext uri="{BB962C8B-B14F-4D97-AF65-F5344CB8AC3E}">
        <p14:creationId xmlns:p14="http://schemas.microsoft.com/office/powerpoint/2010/main" val="3814071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201</TotalTime>
  <Words>310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Sankar, Dilip Venkatesan</dc:creator>
  <cp:lastModifiedBy>Sajal Kothari</cp:lastModifiedBy>
  <cp:revision>47</cp:revision>
  <dcterms:created xsi:type="dcterms:W3CDTF">2023-04-03T11:35:11Z</dcterms:created>
  <dcterms:modified xsi:type="dcterms:W3CDTF">2023-04-03T18:53:46Z</dcterms:modified>
</cp:coreProperties>
</file>

<file path=docProps/thumbnail.jpeg>
</file>